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1C5"/>
    <a:srgbClr val="FFCC99"/>
    <a:srgbClr val="E34D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62" d="100"/>
          <a:sy n="62" d="100"/>
        </p:scale>
        <p:origin x="-84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002C-03B1-4C6B-8430-3520CABB05D3}" type="datetimeFigureOut">
              <a:rPr lang="es-PE" smtClean="0"/>
              <a:t>13/05/2015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4265-B2BD-489F-94B3-A7659E13CF0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97851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002C-03B1-4C6B-8430-3520CABB05D3}" type="datetimeFigureOut">
              <a:rPr lang="es-PE" smtClean="0"/>
              <a:t>13/05/2015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4265-B2BD-489F-94B3-A7659E13CF0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3411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002C-03B1-4C6B-8430-3520CABB05D3}" type="datetimeFigureOut">
              <a:rPr lang="es-PE" smtClean="0"/>
              <a:t>13/05/2015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4265-B2BD-489F-94B3-A7659E13CF0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28534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002C-03B1-4C6B-8430-3520CABB05D3}" type="datetimeFigureOut">
              <a:rPr lang="es-PE" smtClean="0"/>
              <a:t>13/05/2015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4265-B2BD-489F-94B3-A7659E13CF0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3000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002C-03B1-4C6B-8430-3520CABB05D3}" type="datetimeFigureOut">
              <a:rPr lang="es-PE" smtClean="0"/>
              <a:t>13/05/2015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4265-B2BD-489F-94B3-A7659E13CF0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35145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002C-03B1-4C6B-8430-3520CABB05D3}" type="datetimeFigureOut">
              <a:rPr lang="es-PE" smtClean="0"/>
              <a:t>13/05/2015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4265-B2BD-489F-94B3-A7659E13CF0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94463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002C-03B1-4C6B-8430-3520CABB05D3}" type="datetimeFigureOut">
              <a:rPr lang="es-PE" smtClean="0"/>
              <a:t>13/05/2015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4265-B2BD-489F-94B3-A7659E13CF0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19311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002C-03B1-4C6B-8430-3520CABB05D3}" type="datetimeFigureOut">
              <a:rPr lang="es-PE" smtClean="0"/>
              <a:t>13/05/2015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4265-B2BD-489F-94B3-A7659E13CF0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2339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002C-03B1-4C6B-8430-3520CABB05D3}" type="datetimeFigureOut">
              <a:rPr lang="es-PE" smtClean="0"/>
              <a:t>13/05/2015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4265-B2BD-489F-94B3-A7659E13CF0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75313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002C-03B1-4C6B-8430-3520CABB05D3}" type="datetimeFigureOut">
              <a:rPr lang="es-PE" smtClean="0"/>
              <a:t>13/05/2015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4265-B2BD-489F-94B3-A7659E13CF0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3197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002C-03B1-4C6B-8430-3520CABB05D3}" type="datetimeFigureOut">
              <a:rPr lang="es-PE" smtClean="0"/>
              <a:t>13/05/2015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4265-B2BD-489F-94B3-A7659E13CF0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6454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1C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E002C-03B1-4C6B-8430-3520CABB05D3}" type="datetimeFigureOut">
              <a:rPr lang="es-PE" smtClean="0"/>
              <a:t>13/05/2015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44265-B2BD-489F-94B3-A7659E13CF0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5814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89571" y="189570"/>
            <a:ext cx="2029522" cy="120032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s-P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Requisitos</a:t>
            </a:r>
          </a:p>
          <a:p>
            <a:pPr lvl="1" algn="ctr"/>
            <a:r>
              <a:rPr lang="es-P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Básicos</a:t>
            </a:r>
          </a:p>
          <a:p>
            <a:pPr lvl="1" algn="ctr"/>
            <a:r>
              <a:rPr lang="es-P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2007</a:t>
            </a:r>
          </a:p>
          <a:p>
            <a:pPr algn="ctr"/>
            <a:endParaRPr lang="es-P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57560" y="2018370"/>
            <a:ext cx="11117766" cy="1446550"/>
          </a:xfrm>
          <a:prstGeom prst="rect">
            <a:avLst/>
          </a:prstGeom>
          <a:solidFill>
            <a:srgbClr val="0000FF"/>
          </a:solidFill>
          <a:ln w="9525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s-PE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Recibo por honorario</a:t>
            </a:r>
          </a:p>
          <a:p>
            <a:pPr algn="ctr"/>
            <a:endParaRPr lang="es-PE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5418944" y="3569259"/>
            <a:ext cx="4103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                          </a:t>
            </a:r>
          </a:p>
          <a:p>
            <a:r>
              <a:rPr lang="es-PE" dirty="0"/>
              <a:t> </a:t>
            </a:r>
            <a:r>
              <a:rPr lang="es-PE" dirty="0" smtClean="0"/>
              <a:t>                         </a:t>
            </a:r>
            <a:endParaRPr lang="es-PE" sz="88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5992265" y="3892424"/>
            <a:ext cx="5590615" cy="2462213"/>
          </a:xfrm>
          <a:prstGeom prst="rect">
            <a:avLst/>
          </a:prstGeom>
          <a:gradFill flip="none" rotWithShape="1">
            <a:gsLst>
              <a:gs pos="0">
                <a:srgbClr val="FFCC99">
                  <a:shade val="30000"/>
                  <a:satMod val="115000"/>
                </a:srgbClr>
              </a:gs>
              <a:gs pos="50000">
                <a:srgbClr val="FFCC99">
                  <a:shade val="67500"/>
                  <a:satMod val="115000"/>
                </a:srgbClr>
              </a:gs>
              <a:gs pos="100000">
                <a:srgbClr val="FFCC99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FFF1C5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PE" sz="8000" b="1" kern="1100" spc="17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PE" sz="8000" b="1" kern="1100" spc="1700" dirty="0" err="1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s-PE" sz="8000" b="1" kern="1100" spc="1700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</a:t>
            </a:r>
            <a:r>
              <a:rPr lang="es-PE" sz="8000" b="1" kern="1100" spc="1700" dirty="0" err="1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es-PE" sz="8000" b="1" kern="1100" spc="1700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es-PE" sz="8000" b="1" kern="1100" spc="1700" dirty="0" err="1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endParaRPr lang="es-PE" sz="8000" b="1" kern="11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s-E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Superintendencia </a:t>
            </a:r>
            <a:r>
              <a:rPr lang="es-E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Nacional de Administración</a:t>
            </a:r>
            <a:r>
              <a:rPr lang="es-ES" sz="2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 </a:t>
            </a:r>
            <a:r>
              <a:rPr lang="es-E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Tribut</a:t>
            </a:r>
            <a:r>
              <a:rPr lang="es-E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aria</a:t>
            </a:r>
          </a:p>
          <a:p>
            <a:pPr algn="ctr">
              <a:spcBef>
                <a:spcPts val="600"/>
              </a:spcBef>
            </a:pPr>
            <a:endParaRPr lang="es-PE" sz="2000" b="1" kern="1100" spc="17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Cinta perforada 11"/>
          <p:cNvSpPr/>
          <p:nvPr/>
        </p:nvSpPr>
        <p:spPr>
          <a:xfrm>
            <a:off x="6366933" y="4012390"/>
            <a:ext cx="632178" cy="406400"/>
          </a:xfrm>
          <a:prstGeom prst="flowChartPunchedTap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3" name="Cinta perforada 12"/>
          <p:cNvSpPr/>
          <p:nvPr/>
        </p:nvSpPr>
        <p:spPr>
          <a:xfrm>
            <a:off x="6366933" y="4418790"/>
            <a:ext cx="632178" cy="406400"/>
          </a:xfrm>
          <a:prstGeom prst="flowChartPunchedTap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7067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3000">
        <p:circle/>
        <p:sndAc>
          <p:stSnd>
            <p:snd r:embed="rId2" name="bomb.wav"/>
          </p:stSnd>
        </p:sndAc>
      </p:transition>
    </mc:Choice>
    <mc:Fallback xmlns="">
      <p:transition spd="slow" advTm="3000">
        <p:circle/>
        <p:sndAc>
          <p:stSnd>
            <p:snd r:embed="rId3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85000"/>
              </a:schemeClr>
            </a:gs>
            <a:gs pos="33000">
              <a:schemeClr val="bg1">
                <a:lumMod val="50000"/>
              </a:schemeClr>
            </a:gs>
            <a:gs pos="83000">
              <a:schemeClr val="tx1">
                <a:lumMod val="65000"/>
                <a:lumOff val="35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000" b="1" u="sng" dirty="0" smtClean="0">
                <a:solidFill>
                  <a:srgbClr val="FF0000"/>
                </a:solidFill>
              </a:rPr>
              <a:t>¿</a:t>
            </a:r>
            <a:r>
              <a:rPr lang="es-ES" b="1" u="sng" dirty="0" smtClean="0">
                <a:solidFill>
                  <a:srgbClr val="FF0000"/>
                </a:solidFill>
              </a:rPr>
              <a:t>Quiénes </a:t>
            </a:r>
            <a:r>
              <a:rPr lang="es-ES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deben</a:t>
            </a:r>
            <a:r>
              <a:rPr lang="es-ES" b="1" u="sng" dirty="0" smtClean="0">
                <a:solidFill>
                  <a:srgbClr val="FF0000"/>
                </a:solidFill>
              </a:rPr>
              <a:t> emitir </a:t>
            </a:r>
            <a:r>
              <a:rPr lang="es-ES" b="1" u="sng" dirty="0" smtClean="0">
                <a:solidFill>
                  <a:schemeClr val="bg1"/>
                </a:solidFill>
              </a:rPr>
              <a:t>recibos </a:t>
            </a:r>
            <a:r>
              <a:rPr lang="es-ES" b="1" u="sng" dirty="0" smtClean="0">
                <a:solidFill>
                  <a:srgbClr val="FF0000"/>
                </a:solidFill>
              </a:rPr>
              <a:t>por </a:t>
            </a:r>
            <a:r>
              <a:rPr lang="es-ES" b="1" u="sng" dirty="0" smtClean="0">
                <a:solidFill>
                  <a:schemeClr val="bg1"/>
                </a:solidFill>
              </a:rPr>
              <a:t>honorarios</a:t>
            </a:r>
            <a:r>
              <a:rPr lang="es-ES" b="1" u="sng" dirty="0" smtClean="0">
                <a:solidFill>
                  <a:srgbClr val="FF0000"/>
                </a:solidFill>
              </a:rPr>
              <a:t>?</a:t>
            </a:r>
            <a:endParaRPr lang="es-PE" u="sng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3600" b="1" dirty="0" smtClean="0">
                <a:solidFill>
                  <a:schemeClr val="bg1"/>
                </a:solidFill>
              </a:rPr>
              <a:t>Las personas que obtengan rentas por cuarta categoría por el ejercicio independiente o una independencia de uno:</a:t>
            </a:r>
          </a:p>
          <a:p>
            <a:pPr>
              <a:defRPr/>
            </a:pPr>
            <a:r>
              <a:rPr lang="es-ES" b="1" dirty="0">
                <a:solidFill>
                  <a:schemeClr val="bg1"/>
                </a:solidFill>
              </a:rPr>
              <a:t>Profesión</a:t>
            </a:r>
          </a:p>
          <a:p>
            <a:pPr>
              <a:defRPr/>
            </a:pPr>
            <a:r>
              <a:rPr lang="es-ES" b="1" dirty="0">
                <a:solidFill>
                  <a:schemeClr val="bg1"/>
                </a:solidFill>
              </a:rPr>
              <a:t>Ciencia</a:t>
            </a:r>
          </a:p>
          <a:p>
            <a:pPr>
              <a:defRPr/>
            </a:pPr>
            <a:r>
              <a:rPr lang="es-ES" b="1" dirty="0">
                <a:solidFill>
                  <a:schemeClr val="bg1"/>
                </a:solidFill>
              </a:rPr>
              <a:t>Arte</a:t>
            </a:r>
          </a:p>
          <a:p>
            <a:pPr>
              <a:defRPr/>
            </a:pPr>
            <a:r>
              <a:rPr lang="es-ES" b="1" dirty="0" smtClean="0">
                <a:solidFill>
                  <a:schemeClr val="bg1"/>
                </a:solidFill>
              </a:rPr>
              <a:t>Oficio</a:t>
            </a:r>
          </a:p>
          <a:p>
            <a:pPr algn="ctr">
              <a:buNone/>
              <a:defRPr/>
            </a:pPr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 ejemplo:  Los Médicos, Abogados, Conductores, 	         </a:t>
            </a:r>
          </a:p>
          <a:p>
            <a:pPr algn="ctr">
              <a:buNone/>
              <a:defRPr/>
            </a:pPr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Periodistas, Artistas, Modelos, etc.</a:t>
            </a:r>
          </a:p>
          <a:p>
            <a:pPr marL="0" indent="0">
              <a:buNone/>
              <a:defRPr/>
            </a:pPr>
            <a:endParaRPr lang="es-PE" dirty="0">
              <a:solidFill>
                <a:schemeClr val="bg1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0" t="5244" r="26708"/>
          <a:stretch/>
        </p:blipFill>
        <p:spPr>
          <a:xfrm>
            <a:off x="4484649" y="3133493"/>
            <a:ext cx="2295292" cy="200164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885008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Tm="3000">
        <p14:glitter pattern="hexagon"/>
        <p:sndAc>
          <p:stSnd>
            <p:snd r:embed="rId2" name="bomb.wav"/>
          </p:stSnd>
        </p:sndAc>
      </p:transition>
    </mc:Choice>
    <mc:Fallback xmlns="">
      <p:transition spd="slow" advTm="3000">
        <p:fad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535259" y="156115"/>
            <a:ext cx="11117766" cy="132343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0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(titulo"/>
                <a:cs typeface="Arial" panose="020B0604020202020204" pitchFamily="34" charset="0"/>
              </a:rPr>
              <a:t>¿Quienes emiten recibos por honorarios?</a:t>
            </a:r>
          </a:p>
          <a:p>
            <a:pPr algn="ctr"/>
            <a:endParaRPr lang="es-PE" sz="40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775008" y="1661531"/>
            <a:ext cx="1092819" cy="2263698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Rectángulo 5"/>
          <p:cNvSpPr/>
          <p:nvPr/>
        </p:nvSpPr>
        <p:spPr>
          <a:xfrm rot="5400000">
            <a:off x="844701" y="1661531"/>
            <a:ext cx="953430" cy="2263698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CuadroTexto 6"/>
          <p:cNvSpPr txBox="1"/>
          <p:nvPr/>
        </p:nvSpPr>
        <p:spPr>
          <a:xfrm>
            <a:off x="674646" y="2503787"/>
            <a:ext cx="1293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MEDICOS</a:t>
            </a:r>
            <a:endParaRPr lang="es-P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8344" y="2047309"/>
            <a:ext cx="1497516" cy="19966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Rectángulo 10"/>
          <p:cNvSpPr/>
          <p:nvPr/>
        </p:nvSpPr>
        <p:spPr>
          <a:xfrm>
            <a:off x="4920939" y="2397487"/>
            <a:ext cx="2684193" cy="141622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2" name="CuadroTexto 11"/>
          <p:cNvSpPr txBox="1"/>
          <p:nvPr/>
        </p:nvSpPr>
        <p:spPr>
          <a:xfrm>
            <a:off x="5192518" y="2800636"/>
            <a:ext cx="2141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ABOGADOS</a:t>
            </a:r>
            <a:endParaRPr lang="es-P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Elipse 12"/>
          <p:cNvSpPr/>
          <p:nvPr/>
        </p:nvSpPr>
        <p:spPr>
          <a:xfrm>
            <a:off x="674646" y="4873083"/>
            <a:ext cx="2447695" cy="1516566"/>
          </a:xfrm>
          <a:prstGeom prst="ellipse">
            <a:avLst/>
          </a:prstGeom>
          <a:solidFill>
            <a:srgbClr val="E34DC6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4" name="CuadroTexto 13"/>
          <p:cNvSpPr txBox="1"/>
          <p:nvPr/>
        </p:nvSpPr>
        <p:spPr>
          <a:xfrm>
            <a:off x="1087241" y="5446700"/>
            <a:ext cx="1561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MODELOS</a:t>
            </a:r>
            <a:endParaRPr lang="es-PE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7449016" y="4043997"/>
            <a:ext cx="4594302" cy="224676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" sz="2800" b="1" dirty="0">
                <a:solidFill>
                  <a:srgbClr val="FFCC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Los que no emiten recibos por honorarios serán multados hasta encerrados por infringir la ley.</a:t>
            </a:r>
          </a:p>
        </p:txBody>
      </p:sp>
      <p:pic>
        <p:nvPicPr>
          <p:cNvPr id="17" name="Imagen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8010" y="1709835"/>
            <a:ext cx="2730854" cy="206676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7509" y="4297222"/>
            <a:ext cx="3570018" cy="22989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268156086"/>
      </p:ext>
    </p:extLst>
  </p:cSld>
  <p:clrMapOvr>
    <a:masterClrMapping/>
  </p:clrMapOvr>
  <p:transition spd="slow" advTm="3000">
    <p:wheel spokes="1"/>
    <p:sndAc>
      <p:stSnd>
        <p:snd r:embed="rId2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613647" y="242047"/>
            <a:ext cx="9009528" cy="15696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sz="3200" b="1" u="sng" dirty="0" smtClean="0">
                <a:solidFill>
                  <a:schemeClr val="bg1"/>
                </a:solidFill>
                <a:latin typeface="Arial" charset="0"/>
              </a:rPr>
              <a:t>¿ CUÁNDO DEBE ENTREGARSE?</a:t>
            </a:r>
            <a:br>
              <a:rPr lang="es-ES" sz="3200" b="1" u="sng" dirty="0" smtClean="0">
                <a:solidFill>
                  <a:schemeClr val="bg1"/>
                </a:solidFill>
                <a:latin typeface="Arial" charset="0"/>
              </a:rPr>
            </a:br>
            <a:r>
              <a:rPr lang="es-ES" sz="3200" b="1" u="sng" dirty="0" smtClean="0">
                <a:latin typeface="Arial" charset="0"/>
              </a:rPr>
              <a:t/>
            </a:r>
            <a:br>
              <a:rPr lang="es-ES" sz="3200" b="1" u="sng" dirty="0" smtClean="0">
                <a:latin typeface="Arial" charset="0"/>
              </a:rPr>
            </a:br>
            <a:endParaRPr lang="es-PE" sz="3200" b="1" u="sng" dirty="0"/>
          </a:p>
        </p:txBody>
      </p:sp>
      <p:sp>
        <p:nvSpPr>
          <p:cNvPr id="5" name="CuadroTexto 4"/>
          <p:cNvSpPr txBox="1"/>
          <p:nvPr/>
        </p:nvSpPr>
        <p:spPr>
          <a:xfrm>
            <a:off x="349624" y="2393577"/>
            <a:ext cx="4074459" cy="3816429"/>
          </a:xfrm>
          <a:prstGeom prst="rect">
            <a:avLst/>
          </a:prstGeom>
          <a:solidFill>
            <a:srgbClr val="0000FF"/>
          </a:solidFill>
          <a:ln>
            <a:solidFill>
              <a:schemeClr val="accent2">
                <a:lumMod val="40000"/>
                <a:lumOff val="60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s-ES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Este documento deberá ser entregado en el momento en que se perciba la retribución y por el monto de la misma, sin embargo, cabe recordar que también deberá ser emitido aún cuando el servicio haya sido prestado en forma gratuita con la leyenda: "</a:t>
            </a:r>
            <a:r>
              <a:rPr lang="es-ES" sz="2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Servicio prestado gratuitamente</a:t>
            </a:r>
            <a:r>
              <a:rPr lang="es-ES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"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588" y="1872392"/>
            <a:ext cx="6521824" cy="4858797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5755341" y="2024245"/>
            <a:ext cx="3576917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PE" dirty="0" smtClean="0">
                <a:solidFill>
                  <a:schemeClr val="accent3">
                    <a:lumMod val="50000"/>
                  </a:schemeClr>
                </a:solidFill>
                <a:latin typeface="Algerian" panose="04020705040A02060702" pitchFamily="82" charset="0"/>
                <a:cs typeface="Arial" panose="020B0604020202020204" pitchFamily="34" charset="0"/>
              </a:rPr>
              <a:t>BETTY LUJAN ZAMORA</a:t>
            </a:r>
          </a:p>
          <a:p>
            <a:pPr algn="ctr"/>
            <a:r>
              <a:rPr lang="es-PE" dirty="0" smtClean="0">
                <a:solidFill>
                  <a:schemeClr val="accent3">
                    <a:lumMod val="50000"/>
                  </a:schemeClr>
                </a:solidFill>
                <a:latin typeface="Algerian" panose="04020705040A02060702" pitchFamily="82" charset="0"/>
                <a:cs typeface="Arial" panose="020B0604020202020204" pitchFamily="34" charset="0"/>
              </a:rPr>
              <a:t>ALUMNA – BUSINESS</a:t>
            </a:r>
          </a:p>
          <a:p>
            <a:pPr algn="ctr"/>
            <a:endParaRPr lang="es-PE" dirty="0">
              <a:solidFill>
                <a:schemeClr val="accent3">
                  <a:lumMod val="50000"/>
                </a:schemeClr>
              </a:solidFill>
              <a:latin typeface="Algerian" panose="04020705040A02060702" pitchFamily="82" charset="0"/>
              <a:cs typeface="Arial" panose="020B0604020202020204" pitchFamily="34" charset="0"/>
            </a:endParaRPr>
          </a:p>
          <a:p>
            <a:pPr algn="ctr"/>
            <a:endParaRPr lang="es-PE" dirty="0">
              <a:solidFill>
                <a:schemeClr val="accent3">
                  <a:lumMod val="50000"/>
                </a:schemeClr>
              </a:solidFill>
              <a:latin typeface="Algerian" panose="04020705040A02060702" pitchFamily="8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590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14:prism isInverted="1"/>
        <p:sndAc>
          <p:stSnd>
            <p:snd r:embed="rId2" name="bomb.wav"/>
          </p:stSnd>
        </p:sndAc>
      </p:transition>
    </mc:Choice>
    <mc:Fallback>
      <p:transition spd="slow" advTm="200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302379" y="167269"/>
            <a:ext cx="7358062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QUIENES NO DEBEN EMITIR RECIBO POR HONORARIOS?</a:t>
            </a:r>
            <a:br>
              <a:rPr lang="es-E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endParaRPr lang="es-ES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959004" y="1267059"/>
            <a:ext cx="657921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600" b="1" dirty="0" smtClean="0"/>
              <a:t>1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Los directores de empresas, regidores de municipalidades y quienes desarrollen actividades similares, por los ingresos que perciban.</a:t>
            </a:r>
          </a:p>
          <a:p>
            <a:pPr algn="just"/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Las personas que obtengan ingresos por contratos de prestación de servicios normados por la legislación civil, cuando el servicio sea prestado:</a:t>
            </a:r>
            <a:b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En el lugar y horario designado por quien lo requiere; y,</a:t>
            </a:r>
            <a:b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Cuando el usuario del servicio proporcione los elementos de trabajo y asuma los gastos que la prestación del servicio demande.</a:t>
            </a:r>
            <a:b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Aquellas personas que obtengan beneficios de servicios considerados dentro de la cuarta categoría, prestados a un contratante con el que simultáneamente se mantiene una relación de dependencia.</a:t>
            </a:r>
            <a:b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Los comisionistas mercantiles, porque el ingreso que obtienen es considerado Renta de Tercera</a:t>
            </a:r>
            <a:endParaRPr lang="es-P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017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:blinds dir="vert"/>
        <p:sndAc>
          <p:stSnd>
            <p:snd r:embed="rId2" name="bomb.wav"/>
          </p:stSnd>
        </p:sndAc>
      </p:transition>
    </mc:Choice>
    <mc:Fallback>
      <p:transition spd="slow" advTm="2000">
        <p:blinds dir="vert"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43840" y="148173"/>
            <a:ext cx="1178051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Importante: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/>
            </a:r>
            <a:b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/>
            </a:r>
            <a:b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a) Los trabajadores independientes que emiten recibos por honorarios y hubieran percibido en un mes S/. 2,698 de ingresos, no están obligados a presentar la declaración ni a pagar el impuesto a la renta correspondiente a dicho periodo.</a:t>
            </a:r>
            <a:b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/>
            </a:r>
            <a:b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b) Según la </a:t>
            </a:r>
            <a:r>
              <a:rPr lang="es-E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Sunat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, solo podrán solicitar la suspensión de retenciones y/o de pagos a cuenta del IR:</a:t>
            </a:r>
            <a:b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/>
            </a:r>
            <a:b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- Cuando la proyección de sus ingresos anuales por Rentas de Cuarta Categoría no supere el monto afecto al impuesto (para el ejercicio 2013: S/. 32,375) podrá solicitar la Suspensión de Retenciones y/o Pagos a Cuenta. Deberá incluir también en la cantidad referencial, los ingresos obtenidos por rentas de Quinta Categoría en caso las tenga.</a:t>
            </a:r>
            <a:b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/>
            </a:r>
            <a:b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- Cuando supere el limite señalado en el transcurso del año y haya percibido ingresos antes del 1 de noviembre del 2012 la solicitud podrá ser presentada si el impuesto pagado a cuenta o retenido, sea igual o superior al Impuesto a la Renta Proyectado.</a:t>
            </a:r>
            <a:b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/>
            </a:r>
            <a:b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c) El Trabajador Independiente efectuará la declaración y pago de los aportes al SNP en las siguientes situaciones:</a:t>
            </a:r>
            <a:b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/>
            </a:r>
            <a:b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- Cuando presten servicios a sujetos que no sean Agentes de Retención. - Cuando se le hubiera retenido con una tasa de aporte menor a la que le corresponda y/o exista un importe pendiente de regularización. - Cuando el Agente de Retención no hubiese cumplido con efectuar la retención del aporte al SNP.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509769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3000">
        <p14:pan dir="u"/>
        <p:sndAc>
          <p:stSnd>
            <p:snd r:embed="rId2" name="bomb.wav"/>
          </p:stSnd>
        </p:sndAc>
      </p:transition>
    </mc:Choice>
    <mc:Fallback xmlns="">
      <p:transition spd="slow" advTm="3000">
        <p:fade/>
        <p:sndAc>
          <p:stSnd>
            <p:snd r:embed="rId3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177</Words>
  <Application>Microsoft Office PowerPoint</Application>
  <PresentationFormat>Personalizado</PresentationFormat>
  <Paragraphs>29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¿Quiénes deben emitir recibos por honorarios?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Full name</dc:creator>
  <cp:lastModifiedBy>/-/ GP /-/</cp:lastModifiedBy>
  <cp:revision>20</cp:revision>
  <dcterms:created xsi:type="dcterms:W3CDTF">2015-05-13T01:35:05Z</dcterms:created>
  <dcterms:modified xsi:type="dcterms:W3CDTF">2015-05-13T21:29:19Z</dcterms:modified>
</cp:coreProperties>
</file>